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81" r:id="rId5"/>
    <p:sldId id="284" r:id="rId6"/>
    <p:sldId id="282" r:id="rId7"/>
    <p:sldId id="283" r:id="rId8"/>
    <p:sldId id="285" r:id="rId9"/>
    <p:sldId id="286" r:id="rId10"/>
    <p:sldId id="289" r:id="rId11"/>
    <p:sldId id="288" r:id="rId12"/>
    <p:sldId id="287" r:id="rId13"/>
    <p:sldId id="290" r:id="rId14"/>
    <p:sldId id="291" r:id="rId15"/>
    <p:sldId id="29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90" d="100"/>
          <a:sy n="90" d="100"/>
        </p:scale>
        <p:origin x="398" y="-26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7/14/2024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dirty="0"/>
              <a:t>6/6/2019</a:t>
            </a: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6/6/2019</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6/6/2019</a:t>
            </a:r>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dirty="0"/>
              <a:t>6/6/2019</a:t>
            </a: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2283957" y="2617182"/>
            <a:ext cx="9174035" cy="1623634"/>
          </a:xfrm>
        </p:spPr>
        <p:txBody>
          <a:bodyPr>
            <a:normAutofit/>
          </a:bodyPr>
          <a:lstStyle/>
          <a:p>
            <a:r>
              <a:rPr lang="en-US" sz="4400" dirty="0"/>
              <a:t>IPL Data Analysis Project Report</a:t>
            </a:r>
            <a:endParaRPr lang="en-US" sz="4400" dirty="0">
              <a:solidFill>
                <a:srgbClr val="FFFFFF"/>
              </a:solidFill>
            </a:endParaRP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3127688" y="4450921"/>
            <a:ext cx="8827245" cy="861420"/>
          </a:xfrm>
        </p:spPr>
        <p:txBody>
          <a:bodyPr>
            <a:normAutofit/>
          </a:bodyPr>
          <a:lstStyle/>
          <a:p>
            <a:r>
              <a:rPr lang="en-US" dirty="0">
                <a:solidFill>
                  <a:schemeClr val="bg1"/>
                </a:solidFill>
              </a:rPr>
              <a:t>Analyzing Indian Premier League (IPL) Data from 2008 to 2020</a:t>
            </a:r>
          </a:p>
          <a:p>
            <a:r>
              <a:rPr lang="en-US" dirty="0">
                <a:solidFill>
                  <a:schemeClr val="bg1"/>
                </a:solidFill>
              </a:rPr>
              <a:t>                                                                                                    Rohit Rai</a:t>
            </a:r>
          </a:p>
        </p:txBody>
      </p:sp>
      <p:sp>
        <p:nvSpPr>
          <p:cNvPr id="52" name="Rectangle 51">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6583281"/>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8199B-CAF5-6F9E-719C-80407E21B1D8}"/>
              </a:ext>
            </a:extLst>
          </p:cNvPr>
          <p:cNvSpPr>
            <a:spLocks noGrp="1"/>
          </p:cNvSpPr>
          <p:nvPr>
            <p:ph type="title"/>
          </p:nvPr>
        </p:nvSpPr>
        <p:spPr/>
        <p:txBody>
          <a:bodyPr/>
          <a:lstStyle/>
          <a:p>
            <a:r>
              <a:rPr lang="en-IN" dirty="0"/>
              <a:t>8. Specific Batsman Analysis</a:t>
            </a:r>
          </a:p>
        </p:txBody>
      </p:sp>
      <p:sp>
        <p:nvSpPr>
          <p:cNvPr id="3" name="Content Placeholder 2">
            <a:extLst>
              <a:ext uri="{FF2B5EF4-FFF2-40B4-BE49-F238E27FC236}">
                <a16:creationId xmlns:a16="http://schemas.microsoft.com/office/drawing/2014/main" id="{39857D8D-3599-D73C-900F-767FEE3A0D24}"/>
              </a:ext>
            </a:extLst>
          </p:cNvPr>
          <p:cNvSpPr>
            <a:spLocks noGrp="1"/>
          </p:cNvSpPr>
          <p:nvPr>
            <p:ph idx="1"/>
          </p:nvPr>
        </p:nvSpPr>
        <p:spPr>
          <a:xfrm>
            <a:off x="1683170" y="2640823"/>
            <a:ext cx="8825659" cy="3416300"/>
          </a:xfrm>
        </p:spPr>
        <p:txBody>
          <a:bodyPr/>
          <a:lstStyle/>
          <a:p>
            <a:pPr marL="0" indent="0">
              <a:buNone/>
            </a:pPr>
            <a:r>
              <a:rPr lang="en-US" dirty="0"/>
              <a:t>Focusing on specific batsmen, such as Virat Kohli, this section provides a detailed view of individual performances, including batting averages, strike rates, and consistency across seasons. Visualizations help in comparing different batsmen and their impact on the game.</a:t>
            </a:r>
            <a:endParaRPr lang="en-IN" dirty="0"/>
          </a:p>
        </p:txBody>
      </p:sp>
      <p:pic>
        <p:nvPicPr>
          <p:cNvPr id="5" name="Picture 4">
            <a:extLst>
              <a:ext uri="{FF2B5EF4-FFF2-40B4-BE49-F238E27FC236}">
                <a16:creationId xmlns:a16="http://schemas.microsoft.com/office/drawing/2014/main" id="{F73E80DF-1EB0-59B3-EFFA-A77B104FF14A}"/>
              </a:ext>
            </a:extLst>
          </p:cNvPr>
          <p:cNvPicPr>
            <a:picLocks noChangeAspect="1"/>
          </p:cNvPicPr>
          <p:nvPr/>
        </p:nvPicPr>
        <p:blipFill>
          <a:blip r:embed="rId2"/>
          <a:stretch>
            <a:fillRect/>
          </a:stretch>
        </p:blipFill>
        <p:spPr>
          <a:xfrm>
            <a:off x="4318118" y="3800774"/>
            <a:ext cx="5077809" cy="2992819"/>
          </a:xfrm>
          <a:prstGeom prst="rect">
            <a:avLst/>
          </a:prstGeom>
        </p:spPr>
      </p:pic>
    </p:spTree>
    <p:extLst>
      <p:ext uri="{BB962C8B-B14F-4D97-AF65-F5344CB8AC3E}">
        <p14:creationId xmlns:p14="http://schemas.microsoft.com/office/powerpoint/2010/main" val="2746874539"/>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247FA-7154-D4E7-88C1-83E81D994500}"/>
              </a:ext>
            </a:extLst>
          </p:cNvPr>
          <p:cNvSpPr>
            <a:spLocks noGrp="1"/>
          </p:cNvSpPr>
          <p:nvPr>
            <p:ph type="title"/>
          </p:nvPr>
        </p:nvSpPr>
        <p:spPr/>
        <p:txBody>
          <a:bodyPr/>
          <a:lstStyle/>
          <a:p>
            <a:r>
              <a:rPr lang="en-IN" dirty="0"/>
              <a:t>9. Conclusion</a:t>
            </a:r>
          </a:p>
        </p:txBody>
      </p:sp>
      <p:sp>
        <p:nvSpPr>
          <p:cNvPr id="3" name="Content Placeholder 2">
            <a:extLst>
              <a:ext uri="{FF2B5EF4-FFF2-40B4-BE49-F238E27FC236}">
                <a16:creationId xmlns:a16="http://schemas.microsoft.com/office/drawing/2014/main" id="{781BEE52-6F1D-7A6A-74BC-2981E0EBF8A4}"/>
              </a:ext>
            </a:extLst>
          </p:cNvPr>
          <p:cNvSpPr>
            <a:spLocks noGrp="1"/>
          </p:cNvSpPr>
          <p:nvPr>
            <p:ph idx="1"/>
          </p:nvPr>
        </p:nvSpPr>
        <p:spPr>
          <a:xfrm>
            <a:off x="1683170" y="2584839"/>
            <a:ext cx="8825659" cy="3416300"/>
          </a:xfrm>
        </p:spPr>
        <p:txBody>
          <a:bodyPr/>
          <a:lstStyle/>
          <a:p>
            <a:pPr marL="0" indent="0">
              <a:buNone/>
            </a:pPr>
            <a:r>
              <a:rPr lang="en-US" dirty="0"/>
              <a:t>This project provided an in-depth analysis of the IPL data from 2008 to 2020, revealing significant insights into various aspects of the game. By examining match data, team performances, and individual player statistics, we identified trends and patterns that highlight the dynamic nature of the IPL. The analysis showed which teams have consistently performed well, the impact of winning the toss, and the influence of key players on match outcomes. Visualizations helped in understanding the data better and in identifying trends across different seasons. This comprehensive analysis not only enhances the understanding of the IPL but also serves as a valuable resource for cricket analysts, enthusiasts, and strategists, providing a robust foundation for further research and exploration into the intricacies of one of the world's most popular cricket leagues.</a:t>
            </a:r>
            <a:endParaRPr lang="en-IN" dirty="0"/>
          </a:p>
        </p:txBody>
      </p:sp>
    </p:spTree>
    <p:extLst>
      <p:ext uri="{BB962C8B-B14F-4D97-AF65-F5344CB8AC3E}">
        <p14:creationId xmlns:p14="http://schemas.microsoft.com/office/powerpoint/2010/main" val="1706053010"/>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68AE-6F27-59B5-F33E-2F766862D32F}"/>
              </a:ext>
            </a:extLst>
          </p:cNvPr>
          <p:cNvSpPr>
            <a:spLocks noGrp="1"/>
          </p:cNvSpPr>
          <p:nvPr>
            <p:ph type="title"/>
          </p:nvPr>
        </p:nvSpPr>
        <p:spPr>
          <a:xfrm>
            <a:off x="3170366" y="2603932"/>
            <a:ext cx="8825660" cy="1822514"/>
          </a:xfrm>
        </p:spPr>
        <p:txBody>
          <a:bodyPr/>
          <a:lstStyle/>
          <a:p>
            <a:r>
              <a:rPr lang="en-US" sz="6600" dirty="0"/>
              <a:t>Thank You</a:t>
            </a:r>
            <a:endParaRPr lang="en-IN" sz="6600" dirty="0"/>
          </a:p>
        </p:txBody>
      </p:sp>
      <p:sp>
        <p:nvSpPr>
          <p:cNvPr id="3" name="Text Placeholder 2">
            <a:extLst>
              <a:ext uri="{FF2B5EF4-FFF2-40B4-BE49-F238E27FC236}">
                <a16:creationId xmlns:a16="http://schemas.microsoft.com/office/drawing/2014/main" id="{037CC9E4-A596-AAA3-BD79-EE32965C1F67}"/>
              </a:ext>
            </a:extLst>
          </p:cNvPr>
          <p:cNvSpPr>
            <a:spLocks noGrp="1"/>
          </p:cNvSpPr>
          <p:nvPr>
            <p:ph type="body" idx="1"/>
          </p:nvPr>
        </p:nvSpPr>
        <p:spPr>
          <a:xfrm flipH="1">
            <a:off x="8776965" y="5848978"/>
            <a:ext cx="3219061" cy="887723"/>
          </a:xfrm>
        </p:spPr>
        <p:txBody>
          <a:bodyPr>
            <a:normAutofit/>
          </a:bodyPr>
          <a:lstStyle/>
          <a:p>
            <a:r>
              <a:rPr lang="en-US" dirty="0"/>
              <a:t>               Rohit Rai</a:t>
            </a:r>
            <a:endParaRPr lang="en-IN" dirty="0"/>
          </a:p>
        </p:txBody>
      </p:sp>
    </p:spTree>
    <p:extLst>
      <p:ext uri="{BB962C8B-B14F-4D97-AF65-F5344CB8AC3E}">
        <p14:creationId xmlns:p14="http://schemas.microsoft.com/office/powerpoint/2010/main" val="4226966031"/>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BFDD8-5EDD-3011-3742-87E36AFFC0D9}"/>
              </a:ext>
            </a:extLst>
          </p:cNvPr>
          <p:cNvSpPr>
            <a:spLocks noGrp="1"/>
          </p:cNvSpPr>
          <p:nvPr>
            <p:ph type="title"/>
          </p:nvPr>
        </p:nvSpPr>
        <p:spPr/>
        <p:txBody>
          <a:bodyPr/>
          <a:lstStyle/>
          <a:p>
            <a:r>
              <a:rPr lang="en-IN" dirty="0"/>
              <a:t>Contents</a:t>
            </a:r>
          </a:p>
        </p:txBody>
      </p:sp>
      <p:sp>
        <p:nvSpPr>
          <p:cNvPr id="4" name="Content Placeholder 3">
            <a:extLst>
              <a:ext uri="{FF2B5EF4-FFF2-40B4-BE49-F238E27FC236}">
                <a16:creationId xmlns:a16="http://schemas.microsoft.com/office/drawing/2014/main" id="{F46F3F26-679B-DC3B-6D72-2D7FED958ADD}"/>
              </a:ext>
            </a:extLst>
          </p:cNvPr>
          <p:cNvSpPr>
            <a:spLocks noGrp="1"/>
          </p:cNvSpPr>
          <p:nvPr>
            <p:ph sz="half" idx="2"/>
          </p:nvPr>
        </p:nvSpPr>
        <p:spPr>
          <a:xfrm>
            <a:off x="7039137" y="3295988"/>
            <a:ext cx="4825159" cy="3416300"/>
          </a:xfrm>
        </p:spPr>
        <p:txBody>
          <a:bodyPr/>
          <a:lstStyle/>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5. Team Performance Analysis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6. Toss Outcomes Analysis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7. Player Performance Analysis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8. Specific Batsman Analysis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9. Conclusion </a:t>
            </a:r>
          </a:p>
          <a:p>
            <a:endParaRPr lang="en-IN" dirty="0"/>
          </a:p>
        </p:txBody>
      </p:sp>
      <p:sp>
        <p:nvSpPr>
          <p:cNvPr id="5" name="Rectangle 1">
            <a:extLst>
              <a:ext uri="{FF2B5EF4-FFF2-40B4-BE49-F238E27FC236}">
                <a16:creationId xmlns:a16="http://schemas.microsoft.com/office/drawing/2014/main" id="{D46B8F3F-E94A-5F54-E858-C2AF4A243411}"/>
              </a:ext>
            </a:extLst>
          </p:cNvPr>
          <p:cNvSpPr>
            <a:spLocks noGrp="1" noChangeArrowheads="1"/>
          </p:cNvSpPr>
          <p:nvPr>
            <p:ph sz="half" idx="1"/>
          </p:nvPr>
        </p:nvSpPr>
        <p:spPr bwMode="auto">
          <a:xfrm>
            <a:off x="1587272" y="3567499"/>
            <a:ext cx="4508728"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1. Introduction</a:t>
            </a:r>
          </a:p>
          <a:p>
            <a:pPr marL="0" marR="0" lvl="0" indent="0"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2. Data Collection</a:t>
            </a:r>
          </a:p>
          <a:p>
            <a:pPr marL="0" marR="0" lvl="0" indent="0"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i</a:t>
            </a:r>
            <a:r>
              <a:rPr kumimoji="0" lang="en-US" altLang="en-US" sz="1800" b="0" i="0" u="none" strike="noStrike" cap="none" normalizeH="0" baseline="0" dirty="0">
                <a:ln>
                  <a:noFill/>
                </a:ln>
                <a:solidFill>
                  <a:schemeClr val="tx1"/>
                </a:solidFill>
                <a:effectLst/>
                <a:latin typeface="Arial" panose="020B0604020202020204" pitchFamily="34" charset="0"/>
              </a:rPr>
              <a:t>) Importing Libraries</a:t>
            </a:r>
          </a:p>
          <a:p>
            <a:pPr marL="0" marR="0" lvl="0" indent="0"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(ii) Gathering Data Files</a:t>
            </a:r>
          </a:p>
          <a:p>
            <a:pPr marL="0" marR="0" lvl="0" indent="0"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(iii) Consolidating Data</a:t>
            </a:r>
          </a:p>
          <a:p>
            <a:pPr marL="0" marR="0" lvl="0" indent="0"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3. General Match Statistics</a:t>
            </a:r>
          </a:p>
          <a:p>
            <a:pPr marL="0" indent="0" defTabSz="914400" eaLnBrk="0" fontAlgn="base" hangingPunct="0">
              <a:spcBef>
                <a:spcPct val="0"/>
              </a:spcBef>
              <a:spcAft>
                <a:spcPct val="0"/>
              </a:spcAft>
              <a:buClrTx/>
              <a:buSzTx/>
              <a:buNone/>
            </a:pPr>
            <a:r>
              <a:rPr kumimoji="0" lang="en-US" altLang="en-US" sz="1800" b="0" i="0" u="none" strike="noStrike" cap="none" normalizeH="0" baseline="0" dirty="0">
                <a:ln>
                  <a:noFill/>
                </a:ln>
                <a:solidFill>
                  <a:schemeClr val="tx1"/>
                </a:solidFill>
                <a:effectLst/>
                <a:latin typeface="Arial" panose="020B0604020202020204" pitchFamily="34" charset="0"/>
              </a:rPr>
              <a:t>4. Venue and City Analysis</a:t>
            </a:r>
          </a:p>
        </p:txBody>
      </p:sp>
    </p:spTree>
    <p:extLst>
      <p:ext uri="{BB962C8B-B14F-4D97-AF65-F5344CB8AC3E}">
        <p14:creationId xmlns:p14="http://schemas.microsoft.com/office/powerpoint/2010/main" val="3516889671"/>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CFF3A-51B4-151B-5634-FE9D8AD9949C}"/>
              </a:ext>
            </a:extLst>
          </p:cNvPr>
          <p:cNvSpPr>
            <a:spLocks noGrp="1"/>
          </p:cNvSpPr>
          <p:nvPr>
            <p:ph type="title"/>
          </p:nvPr>
        </p:nvSpPr>
        <p:spPr/>
        <p:txBody>
          <a:bodyPr/>
          <a:lstStyle/>
          <a:p>
            <a:r>
              <a:rPr lang="en-IN" dirty="0"/>
              <a:t>1. Introduction</a:t>
            </a:r>
          </a:p>
        </p:txBody>
      </p:sp>
      <p:sp>
        <p:nvSpPr>
          <p:cNvPr id="3" name="Content Placeholder 2">
            <a:extLst>
              <a:ext uri="{FF2B5EF4-FFF2-40B4-BE49-F238E27FC236}">
                <a16:creationId xmlns:a16="http://schemas.microsoft.com/office/drawing/2014/main" id="{4ECBF2E0-0285-C511-1077-66306343D44A}"/>
              </a:ext>
            </a:extLst>
          </p:cNvPr>
          <p:cNvSpPr>
            <a:spLocks noGrp="1"/>
          </p:cNvSpPr>
          <p:nvPr>
            <p:ph idx="1"/>
          </p:nvPr>
        </p:nvSpPr>
        <p:spPr>
          <a:xfrm>
            <a:off x="1683170" y="2594170"/>
            <a:ext cx="8825659" cy="3416300"/>
          </a:xfrm>
        </p:spPr>
        <p:txBody>
          <a:bodyPr/>
          <a:lstStyle/>
          <a:p>
            <a:pPr marL="0" indent="0">
              <a:buNone/>
            </a:pPr>
            <a:endParaRPr lang="en-US" dirty="0"/>
          </a:p>
          <a:p>
            <a:pPr marL="0" indent="0">
              <a:buNone/>
            </a:pPr>
            <a:r>
              <a:rPr lang="en-US" dirty="0"/>
              <a:t>The Indian Premier League (IPL) is one of the most popular and competitive cricket leagues globally, attracting millions of fans and featuring top-tier talent. This project aims to perform a comprehensive analysis of IPL matches and deliveries data from 2008 to 2020, leveraging data manipulation and visualization techniques to uncover trends, patterns, and factors influencing match outcomes, team performances, and player contributions. By examining match data, team performances, and individual player statistics, we aim to provide valuable insights into the IPL's dynamics.</a:t>
            </a:r>
            <a:endParaRPr lang="en-IN" dirty="0"/>
          </a:p>
        </p:txBody>
      </p:sp>
    </p:spTree>
    <p:extLst>
      <p:ext uri="{BB962C8B-B14F-4D97-AF65-F5344CB8AC3E}">
        <p14:creationId xmlns:p14="http://schemas.microsoft.com/office/powerpoint/2010/main" val="3139485630"/>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84903-6674-CC78-993D-23BA7E4C09E0}"/>
              </a:ext>
            </a:extLst>
          </p:cNvPr>
          <p:cNvSpPr>
            <a:spLocks noGrp="1"/>
          </p:cNvSpPr>
          <p:nvPr>
            <p:ph type="title"/>
          </p:nvPr>
        </p:nvSpPr>
        <p:spPr/>
        <p:txBody>
          <a:bodyPr/>
          <a:lstStyle/>
          <a:p>
            <a:r>
              <a:rPr lang="en-IN" dirty="0"/>
              <a:t>2. Data Collection</a:t>
            </a:r>
          </a:p>
        </p:txBody>
      </p:sp>
      <p:sp>
        <p:nvSpPr>
          <p:cNvPr id="3" name="Content Placeholder 2">
            <a:extLst>
              <a:ext uri="{FF2B5EF4-FFF2-40B4-BE49-F238E27FC236}">
                <a16:creationId xmlns:a16="http://schemas.microsoft.com/office/drawing/2014/main" id="{A2BAD93E-6D44-22BF-F479-AE7CC86AF049}"/>
              </a:ext>
            </a:extLst>
          </p:cNvPr>
          <p:cNvSpPr>
            <a:spLocks noGrp="1"/>
          </p:cNvSpPr>
          <p:nvPr>
            <p:ph idx="1"/>
          </p:nvPr>
        </p:nvSpPr>
        <p:spPr>
          <a:xfrm>
            <a:off x="1683170" y="2790112"/>
            <a:ext cx="8825659" cy="3416300"/>
          </a:xfrm>
        </p:spPr>
        <p:txBody>
          <a:bodyPr>
            <a:normAutofit fontScale="92500" lnSpcReduction="10000"/>
          </a:bodyPr>
          <a:lstStyle/>
          <a:p>
            <a:pPr marL="0" indent="0">
              <a:buNone/>
            </a:pPr>
            <a:r>
              <a:rPr lang="en-US" b="1" dirty="0"/>
              <a:t>2.1 Importing Libraries</a:t>
            </a:r>
          </a:p>
          <a:p>
            <a:pPr marL="0" indent="0">
              <a:buNone/>
            </a:pPr>
            <a:r>
              <a:rPr lang="en-US" dirty="0"/>
              <a:t>   Importing essential libraries like pandas for data manipulation, </a:t>
            </a:r>
            <a:r>
              <a:rPr lang="en-US" dirty="0" err="1"/>
              <a:t>numpy</a:t>
            </a:r>
            <a:r>
              <a:rPr lang="en-US" dirty="0"/>
              <a:t> for numerical operations, matplotlib and seaborn for data visualization, and other relevant libraries is crucial for this analysis.</a:t>
            </a:r>
          </a:p>
          <a:p>
            <a:pPr marL="0" indent="0">
              <a:buNone/>
            </a:pPr>
            <a:r>
              <a:rPr lang="en-US" b="1" dirty="0"/>
              <a:t>2.2 Gathering Data Files</a:t>
            </a:r>
          </a:p>
          <a:p>
            <a:pPr marL="0" indent="0">
              <a:buNone/>
            </a:pPr>
            <a:r>
              <a:rPr lang="en-US" dirty="0"/>
              <a:t>   The data for IPL matches and deliveries is gathered from CSV files. These files are read into pandas </a:t>
            </a:r>
            <a:r>
              <a:rPr lang="en-US" dirty="0" err="1"/>
              <a:t>DataFrames</a:t>
            </a:r>
            <a:r>
              <a:rPr lang="en-US" dirty="0"/>
              <a:t> for further processing.</a:t>
            </a:r>
          </a:p>
          <a:p>
            <a:pPr marL="0" indent="0">
              <a:buNone/>
            </a:pPr>
            <a:r>
              <a:rPr lang="en-US" b="1" dirty="0"/>
              <a:t>2.3 Consolidating Data</a:t>
            </a:r>
          </a:p>
          <a:p>
            <a:pPr marL="0" indent="0">
              <a:buNone/>
            </a:pPr>
            <a:r>
              <a:rPr lang="en-US" dirty="0"/>
              <a:t>   The match and delivery data are consolidated into unified </a:t>
            </a:r>
            <a:r>
              <a:rPr lang="en-US" dirty="0" err="1"/>
              <a:t>DataFrames</a:t>
            </a:r>
            <a:r>
              <a:rPr lang="en-US" dirty="0"/>
              <a:t>, enabling comprehensive analysis and manipulation. This step involves merging datasets and ensuring data types are consistent.</a:t>
            </a:r>
          </a:p>
          <a:p>
            <a:pPr marL="0" indent="0">
              <a:buNone/>
            </a:pPr>
            <a:endParaRPr lang="en-IN" dirty="0"/>
          </a:p>
        </p:txBody>
      </p:sp>
    </p:spTree>
    <p:extLst>
      <p:ext uri="{BB962C8B-B14F-4D97-AF65-F5344CB8AC3E}">
        <p14:creationId xmlns:p14="http://schemas.microsoft.com/office/powerpoint/2010/main" val="516967340"/>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8298-2590-ED36-1564-1A7A0F6730B4}"/>
              </a:ext>
            </a:extLst>
          </p:cNvPr>
          <p:cNvSpPr>
            <a:spLocks noGrp="1"/>
          </p:cNvSpPr>
          <p:nvPr>
            <p:ph type="title"/>
          </p:nvPr>
        </p:nvSpPr>
        <p:spPr/>
        <p:txBody>
          <a:bodyPr/>
          <a:lstStyle/>
          <a:p>
            <a:r>
              <a:rPr lang="en-IN" dirty="0"/>
              <a:t>3. General Match Statistics</a:t>
            </a:r>
          </a:p>
        </p:txBody>
      </p:sp>
      <p:sp>
        <p:nvSpPr>
          <p:cNvPr id="3" name="Content Placeholder 2">
            <a:extLst>
              <a:ext uri="{FF2B5EF4-FFF2-40B4-BE49-F238E27FC236}">
                <a16:creationId xmlns:a16="http://schemas.microsoft.com/office/drawing/2014/main" id="{46DC1B29-2741-D68F-8B2A-18E0C60D1CF2}"/>
              </a:ext>
            </a:extLst>
          </p:cNvPr>
          <p:cNvSpPr>
            <a:spLocks noGrp="1"/>
          </p:cNvSpPr>
          <p:nvPr>
            <p:ph idx="1"/>
          </p:nvPr>
        </p:nvSpPr>
        <p:spPr>
          <a:xfrm>
            <a:off x="1683170" y="2594170"/>
            <a:ext cx="8825659" cy="3416300"/>
          </a:xfrm>
        </p:spPr>
        <p:txBody>
          <a:bodyPr/>
          <a:lstStyle/>
          <a:p>
            <a:pPr marL="0" indent="0">
              <a:buNone/>
            </a:pPr>
            <a:r>
              <a:rPr lang="en-US" dirty="0"/>
              <a:t>This section explores the overall match statistics, including total matches played, results distribution, and seasonal trends. Visualizations help in understanding the frequency of different outcomes and the overall growth of the IPL over the years.</a:t>
            </a:r>
            <a:endParaRPr lang="en-IN" dirty="0"/>
          </a:p>
        </p:txBody>
      </p:sp>
      <p:pic>
        <p:nvPicPr>
          <p:cNvPr id="5" name="Picture 4">
            <a:extLst>
              <a:ext uri="{FF2B5EF4-FFF2-40B4-BE49-F238E27FC236}">
                <a16:creationId xmlns:a16="http://schemas.microsoft.com/office/drawing/2014/main" id="{679C5BCB-CC87-EBD7-3377-C465FA786F9B}"/>
              </a:ext>
            </a:extLst>
          </p:cNvPr>
          <p:cNvPicPr>
            <a:picLocks noChangeAspect="1"/>
          </p:cNvPicPr>
          <p:nvPr/>
        </p:nvPicPr>
        <p:blipFill>
          <a:blip r:embed="rId2"/>
          <a:stretch>
            <a:fillRect/>
          </a:stretch>
        </p:blipFill>
        <p:spPr>
          <a:xfrm>
            <a:off x="4394718" y="3462164"/>
            <a:ext cx="5924938" cy="3395835"/>
          </a:xfrm>
          <a:prstGeom prst="rect">
            <a:avLst/>
          </a:prstGeom>
        </p:spPr>
      </p:pic>
    </p:spTree>
    <p:extLst>
      <p:ext uri="{BB962C8B-B14F-4D97-AF65-F5344CB8AC3E}">
        <p14:creationId xmlns:p14="http://schemas.microsoft.com/office/powerpoint/2010/main" val="2746935432"/>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28E39-11D4-B8FE-BA25-F0A434D4FCEC}"/>
              </a:ext>
            </a:extLst>
          </p:cNvPr>
          <p:cNvSpPr>
            <a:spLocks noGrp="1"/>
          </p:cNvSpPr>
          <p:nvPr>
            <p:ph type="title"/>
          </p:nvPr>
        </p:nvSpPr>
        <p:spPr/>
        <p:txBody>
          <a:bodyPr/>
          <a:lstStyle/>
          <a:p>
            <a:r>
              <a:rPr lang="en-US" dirty="0"/>
              <a:t>4. Venue and City Analysis</a:t>
            </a:r>
            <a:endParaRPr lang="en-IN" dirty="0"/>
          </a:p>
        </p:txBody>
      </p:sp>
      <p:sp>
        <p:nvSpPr>
          <p:cNvPr id="3" name="Content Placeholder 2">
            <a:extLst>
              <a:ext uri="{FF2B5EF4-FFF2-40B4-BE49-F238E27FC236}">
                <a16:creationId xmlns:a16="http://schemas.microsoft.com/office/drawing/2014/main" id="{D5546131-782B-7B32-812D-5563A95B8D3E}"/>
              </a:ext>
            </a:extLst>
          </p:cNvPr>
          <p:cNvSpPr>
            <a:spLocks noGrp="1"/>
          </p:cNvSpPr>
          <p:nvPr>
            <p:ph idx="1"/>
          </p:nvPr>
        </p:nvSpPr>
        <p:spPr>
          <a:xfrm>
            <a:off x="1683170" y="2827435"/>
            <a:ext cx="8825659" cy="3416300"/>
          </a:xfrm>
        </p:spPr>
        <p:txBody>
          <a:bodyPr/>
          <a:lstStyle/>
          <a:p>
            <a:pPr marL="0" indent="0">
              <a:buNone/>
            </a:pPr>
            <a:endParaRPr lang="en-US" dirty="0"/>
          </a:p>
          <a:p>
            <a:pPr marL="0" indent="0">
              <a:buNone/>
            </a:pPr>
            <a:r>
              <a:rPr lang="en-US" dirty="0"/>
              <a:t>Analyzing the impact of different venues and cities on match outcomes, this section delves into the performance of teams at various locations, identifying any home-ground advantages or trends specific to certain venues.</a:t>
            </a:r>
            <a:endParaRPr lang="en-IN" dirty="0"/>
          </a:p>
        </p:txBody>
      </p:sp>
      <p:pic>
        <p:nvPicPr>
          <p:cNvPr id="5" name="Picture 4">
            <a:extLst>
              <a:ext uri="{FF2B5EF4-FFF2-40B4-BE49-F238E27FC236}">
                <a16:creationId xmlns:a16="http://schemas.microsoft.com/office/drawing/2014/main" id="{AA512D82-0E88-C38D-D897-5059FEFDE0B7}"/>
              </a:ext>
            </a:extLst>
          </p:cNvPr>
          <p:cNvPicPr>
            <a:picLocks noChangeAspect="1"/>
          </p:cNvPicPr>
          <p:nvPr/>
        </p:nvPicPr>
        <p:blipFill>
          <a:blip r:embed="rId2"/>
          <a:stretch>
            <a:fillRect/>
          </a:stretch>
        </p:blipFill>
        <p:spPr>
          <a:xfrm>
            <a:off x="2837164" y="4535585"/>
            <a:ext cx="6708051" cy="1887223"/>
          </a:xfrm>
          <a:prstGeom prst="rect">
            <a:avLst/>
          </a:prstGeom>
        </p:spPr>
      </p:pic>
    </p:spTree>
    <p:extLst>
      <p:ext uri="{BB962C8B-B14F-4D97-AF65-F5344CB8AC3E}">
        <p14:creationId xmlns:p14="http://schemas.microsoft.com/office/powerpoint/2010/main" val="3855808939"/>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84CB-097E-6DB8-EAD6-F40F36FC97D4}"/>
              </a:ext>
            </a:extLst>
          </p:cNvPr>
          <p:cNvSpPr>
            <a:spLocks noGrp="1"/>
          </p:cNvSpPr>
          <p:nvPr>
            <p:ph type="title"/>
          </p:nvPr>
        </p:nvSpPr>
        <p:spPr/>
        <p:txBody>
          <a:bodyPr/>
          <a:lstStyle/>
          <a:p>
            <a:r>
              <a:rPr lang="en-IN" dirty="0"/>
              <a:t>5. Team Performance Analysis</a:t>
            </a:r>
          </a:p>
        </p:txBody>
      </p:sp>
      <p:sp>
        <p:nvSpPr>
          <p:cNvPr id="3" name="Content Placeholder 2">
            <a:extLst>
              <a:ext uri="{FF2B5EF4-FFF2-40B4-BE49-F238E27FC236}">
                <a16:creationId xmlns:a16="http://schemas.microsoft.com/office/drawing/2014/main" id="{F4F5B8C9-E8E5-BE70-F376-FE6BA2E15909}"/>
              </a:ext>
            </a:extLst>
          </p:cNvPr>
          <p:cNvSpPr>
            <a:spLocks noGrp="1"/>
          </p:cNvSpPr>
          <p:nvPr>
            <p:ph idx="1"/>
          </p:nvPr>
        </p:nvSpPr>
        <p:spPr>
          <a:xfrm>
            <a:off x="1683170" y="2584839"/>
            <a:ext cx="8825659" cy="3416300"/>
          </a:xfrm>
        </p:spPr>
        <p:txBody>
          <a:bodyPr/>
          <a:lstStyle/>
          <a:p>
            <a:pPr marL="0" indent="0">
              <a:buNone/>
            </a:pPr>
            <a:r>
              <a:rPr lang="en-US" dirty="0"/>
              <a:t>This section focuses on team performances across seasons, identifying the most successful teams, win-loss records, and factors contributing to team success. It also compares team performances in different match situations.</a:t>
            </a:r>
          </a:p>
          <a:p>
            <a:pPr marL="0" indent="0">
              <a:buNone/>
            </a:pPr>
            <a:endParaRPr lang="en-US" dirty="0"/>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F75DB009-D8F6-E6ED-32F0-9EDE9A05EF58}"/>
              </a:ext>
            </a:extLst>
          </p:cNvPr>
          <p:cNvPicPr>
            <a:picLocks noChangeAspect="1"/>
          </p:cNvPicPr>
          <p:nvPr/>
        </p:nvPicPr>
        <p:blipFill>
          <a:blip r:embed="rId2"/>
          <a:stretch>
            <a:fillRect/>
          </a:stretch>
        </p:blipFill>
        <p:spPr>
          <a:xfrm>
            <a:off x="3850144" y="4012163"/>
            <a:ext cx="4491710" cy="2399523"/>
          </a:xfrm>
          <a:prstGeom prst="rect">
            <a:avLst/>
          </a:prstGeom>
        </p:spPr>
      </p:pic>
    </p:spTree>
    <p:extLst>
      <p:ext uri="{BB962C8B-B14F-4D97-AF65-F5344CB8AC3E}">
        <p14:creationId xmlns:p14="http://schemas.microsoft.com/office/powerpoint/2010/main" val="775583598"/>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1250-E7C1-CEF0-46B9-9C548E28688C}"/>
              </a:ext>
            </a:extLst>
          </p:cNvPr>
          <p:cNvSpPr>
            <a:spLocks noGrp="1"/>
          </p:cNvSpPr>
          <p:nvPr>
            <p:ph type="title"/>
          </p:nvPr>
        </p:nvSpPr>
        <p:spPr/>
        <p:txBody>
          <a:bodyPr/>
          <a:lstStyle/>
          <a:p>
            <a:r>
              <a:rPr lang="en-IN" dirty="0"/>
              <a:t>6. Toss Outcomes Analysis</a:t>
            </a:r>
          </a:p>
        </p:txBody>
      </p:sp>
      <p:sp>
        <p:nvSpPr>
          <p:cNvPr id="3" name="Content Placeholder 2">
            <a:extLst>
              <a:ext uri="{FF2B5EF4-FFF2-40B4-BE49-F238E27FC236}">
                <a16:creationId xmlns:a16="http://schemas.microsoft.com/office/drawing/2014/main" id="{5E7FE243-2337-44B7-72C4-DD12B818F300}"/>
              </a:ext>
            </a:extLst>
          </p:cNvPr>
          <p:cNvSpPr>
            <a:spLocks noGrp="1"/>
          </p:cNvSpPr>
          <p:nvPr>
            <p:ph idx="1"/>
          </p:nvPr>
        </p:nvSpPr>
        <p:spPr>
          <a:xfrm>
            <a:off x="1683170" y="2734128"/>
            <a:ext cx="8825659" cy="3416300"/>
          </a:xfrm>
        </p:spPr>
        <p:txBody>
          <a:bodyPr/>
          <a:lstStyle/>
          <a:p>
            <a:pPr marL="0" indent="0">
              <a:buNone/>
            </a:pPr>
            <a:r>
              <a:rPr lang="en-US" dirty="0"/>
              <a:t>Examining the impact of toss outcomes on match results, this section analyzes the correlation between winning the toss and winning the match. It also looks into teams' decisions to bat or bowl first and their subsequent performance.</a:t>
            </a:r>
            <a:endParaRPr lang="en-IN" dirty="0"/>
          </a:p>
        </p:txBody>
      </p:sp>
      <p:pic>
        <p:nvPicPr>
          <p:cNvPr id="5" name="Picture 4">
            <a:extLst>
              <a:ext uri="{FF2B5EF4-FFF2-40B4-BE49-F238E27FC236}">
                <a16:creationId xmlns:a16="http://schemas.microsoft.com/office/drawing/2014/main" id="{793776B5-A055-96BD-668F-130846544A56}"/>
              </a:ext>
            </a:extLst>
          </p:cNvPr>
          <p:cNvPicPr>
            <a:picLocks noChangeAspect="1"/>
          </p:cNvPicPr>
          <p:nvPr/>
        </p:nvPicPr>
        <p:blipFill>
          <a:blip r:embed="rId2"/>
          <a:stretch>
            <a:fillRect/>
          </a:stretch>
        </p:blipFill>
        <p:spPr>
          <a:xfrm>
            <a:off x="4310805" y="3754196"/>
            <a:ext cx="4581268" cy="3103804"/>
          </a:xfrm>
          <a:prstGeom prst="rect">
            <a:avLst/>
          </a:prstGeom>
        </p:spPr>
      </p:pic>
    </p:spTree>
    <p:extLst>
      <p:ext uri="{BB962C8B-B14F-4D97-AF65-F5344CB8AC3E}">
        <p14:creationId xmlns:p14="http://schemas.microsoft.com/office/powerpoint/2010/main" val="2542104470"/>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53EC8-ABC7-2FFA-1D9F-43E23B9B4023}"/>
              </a:ext>
            </a:extLst>
          </p:cNvPr>
          <p:cNvSpPr>
            <a:spLocks noGrp="1"/>
          </p:cNvSpPr>
          <p:nvPr>
            <p:ph type="title"/>
          </p:nvPr>
        </p:nvSpPr>
        <p:spPr/>
        <p:txBody>
          <a:bodyPr/>
          <a:lstStyle/>
          <a:p>
            <a:r>
              <a:rPr lang="en-IN" dirty="0"/>
              <a:t>7. Player Performance Analysis</a:t>
            </a:r>
          </a:p>
        </p:txBody>
      </p:sp>
      <p:sp>
        <p:nvSpPr>
          <p:cNvPr id="3" name="Content Placeholder 2">
            <a:extLst>
              <a:ext uri="{FF2B5EF4-FFF2-40B4-BE49-F238E27FC236}">
                <a16:creationId xmlns:a16="http://schemas.microsoft.com/office/drawing/2014/main" id="{8A91FCE5-A0CF-5402-1748-18F6D411B51A}"/>
              </a:ext>
            </a:extLst>
          </p:cNvPr>
          <p:cNvSpPr>
            <a:spLocks noGrp="1"/>
          </p:cNvSpPr>
          <p:nvPr>
            <p:ph idx="1"/>
          </p:nvPr>
        </p:nvSpPr>
        <p:spPr>
          <a:xfrm>
            <a:off x="1683170" y="2706137"/>
            <a:ext cx="8825659" cy="3416300"/>
          </a:xfrm>
        </p:spPr>
        <p:txBody>
          <a:bodyPr/>
          <a:lstStyle/>
          <a:p>
            <a:pPr marL="0" indent="0">
              <a:buNone/>
            </a:pPr>
            <a:r>
              <a:rPr lang="en-US" dirty="0"/>
              <a:t>This section highlights the standout players in the IPL, analyzing individual performances in terms of runs scored, wickets taken, and overall impact on matches. It identifies key players and their contributions to their teams' successes.</a:t>
            </a:r>
            <a:endParaRPr lang="en-IN" dirty="0"/>
          </a:p>
        </p:txBody>
      </p:sp>
      <p:pic>
        <p:nvPicPr>
          <p:cNvPr id="5" name="Picture 4">
            <a:extLst>
              <a:ext uri="{FF2B5EF4-FFF2-40B4-BE49-F238E27FC236}">
                <a16:creationId xmlns:a16="http://schemas.microsoft.com/office/drawing/2014/main" id="{72416028-D0F6-EFB8-455E-7E15853FFD27}"/>
              </a:ext>
            </a:extLst>
          </p:cNvPr>
          <p:cNvPicPr>
            <a:picLocks noChangeAspect="1"/>
          </p:cNvPicPr>
          <p:nvPr/>
        </p:nvPicPr>
        <p:blipFill>
          <a:blip r:embed="rId2"/>
          <a:stretch>
            <a:fillRect/>
          </a:stretch>
        </p:blipFill>
        <p:spPr>
          <a:xfrm>
            <a:off x="3573625" y="3909526"/>
            <a:ext cx="5253135" cy="2738021"/>
          </a:xfrm>
          <a:prstGeom prst="rect">
            <a:avLst/>
          </a:prstGeom>
        </p:spPr>
      </p:pic>
    </p:spTree>
    <p:extLst>
      <p:ext uri="{BB962C8B-B14F-4D97-AF65-F5344CB8AC3E}">
        <p14:creationId xmlns:p14="http://schemas.microsoft.com/office/powerpoint/2010/main" val="3729507978"/>
      </p:ext>
    </p:extLst>
  </p:cSld>
  <p:clrMapOvr>
    <a:masterClrMapping/>
  </p:clrMapOvr>
  <p:transition spd="slow">
    <p:randomBar dir="vert"/>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666C14-7219-46F1-8169-9E45DA110AD7}">
  <ds:schemaRefs>
    <ds:schemaRef ds:uri="http://schemas.microsoft.com/sharepoint/v3/contenttype/forms"/>
  </ds:schemaRefs>
</ds:datastoreItem>
</file>

<file path=customXml/itemProps3.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Ion Boardroom design</Template>
  <TotalTime>57</TotalTime>
  <Words>700</Words>
  <Application>Microsoft Office PowerPoint</Application>
  <PresentationFormat>Widescreen</PresentationFormat>
  <Paragraphs>45</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Century Gothic</vt:lpstr>
      <vt:lpstr>Wingdings 3</vt:lpstr>
      <vt:lpstr>Ion Boardroom</vt:lpstr>
      <vt:lpstr>IPL Data Analysis Project Report</vt:lpstr>
      <vt:lpstr>Contents</vt:lpstr>
      <vt:lpstr>1. Introduction</vt:lpstr>
      <vt:lpstr>2. Data Collection</vt:lpstr>
      <vt:lpstr>3. General Match Statistics</vt:lpstr>
      <vt:lpstr>4. Venue and City Analysis</vt:lpstr>
      <vt:lpstr>5. Team Performance Analysis</vt:lpstr>
      <vt:lpstr>6. Toss Outcomes Analysis</vt:lpstr>
      <vt:lpstr>7. Player Performance Analysis</vt:lpstr>
      <vt:lpstr>8. Specific Batsman Analysis</vt:lpstr>
      <vt:lpstr>9.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Rohit Rai</dc:creator>
  <cp:lastModifiedBy>Rohit Rai</cp:lastModifiedBy>
  <cp:revision>2</cp:revision>
  <dcterms:created xsi:type="dcterms:W3CDTF">2024-07-14T09:03:21Z</dcterms:created>
  <dcterms:modified xsi:type="dcterms:W3CDTF">2024-07-14T10:05:26Z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